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51"/>
  </p:notesMasterIdLst>
  <p:sldIdLst>
    <p:sldId id="256" r:id="rId2"/>
    <p:sldId id="269" r:id="rId3"/>
    <p:sldId id="267" r:id="rId4"/>
    <p:sldId id="306" r:id="rId5"/>
    <p:sldId id="266" r:id="rId6"/>
    <p:sldId id="258" r:id="rId7"/>
    <p:sldId id="257" r:id="rId8"/>
    <p:sldId id="259" r:id="rId9"/>
    <p:sldId id="264" r:id="rId10"/>
    <p:sldId id="260" r:id="rId11"/>
    <p:sldId id="265" r:id="rId12"/>
    <p:sldId id="262" r:id="rId13"/>
    <p:sldId id="263" r:id="rId14"/>
    <p:sldId id="272" r:id="rId15"/>
    <p:sldId id="271" r:id="rId16"/>
    <p:sldId id="273" r:id="rId17"/>
    <p:sldId id="307" r:id="rId18"/>
    <p:sldId id="274" r:id="rId19"/>
    <p:sldId id="275" r:id="rId20"/>
    <p:sldId id="276" r:id="rId21"/>
    <p:sldId id="277" r:id="rId22"/>
    <p:sldId id="278" r:id="rId23"/>
    <p:sldId id="279" r:id="rId24"/>
    <p:sldId id="280" r:id="rId25"/>
    <p:sldId id="268" r:id="rId26"/>
    <p:sldId id="270" r:id="rId27"/>
    <p:sldId id="295" r:id="rId28"/>
    <p:sldId id="281" r:id="rId29"/>
    <p:sldId id="282" r:id="rId30"/>
    <p:sldId id="305" r:id="rId31"/>
    <p:sldId id="304" r:id="rId32"/>
    <p:sldId id="287" r:id="rId33"/>
    <p:sldId id="300" r:id="rId34"/>
    <p:sldId id="297" r:id="rId35"/>
    <p:sldId id="290" r:id="rId36"/>
    <p:sldId id="301" r:id="rId37"/>
    <p:sldId id="283" r:id="rId38"/>
    <p:sldId id="299" r:id="rId39"/>
    <p:sldId id="284" r:id="rId40"/>
    <p:sldId id="298" r:id="rId41"/>
    <p:sldId id="285" r:id="rId42"/>
    <p:sldId id="302" r:id="rId43"/>
    <p:sldId id="286" r:id="rId44"/>
    <p:sldId id="288" r:id="rId45"/>
    <p:sldId id="289" r:id="rId46"/>
    <p:sldId id="291" r:id="rId47"/>
    <p:sldId id="292" r:id="rId48"/>
    <p:sldId id="293"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0"/>
    <p:restoredTop sz="43157"/>
  </p:normalViewPr>
  <p:slideViewPr>
    <p:cSldViewPr snapToGrid="0" snapToObjects="1">
      <p:cViewPr varScale="1">
        <p:scale>
          <a:sx n="38" d="100"/>
          <a:sy n="38" d="100"/>
        </p:scale>
        <p:origin x="1613" y="38"/>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lecture notes from a graduate course, which were prepared with feedback from co-teachers Stephen Mann and Craig Kaplan and colleagues Peter Shirley, Eric Haines,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7953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favor academic research; they are always impressive and good science but have varying levels of short-term applicability and are often a bit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for your purposes: These all feature big results, usually with polished exposition and figures and many motivating examples.  You’ll notice that most of the papers for this course come from these venues.</a:t>
            </a:r>
          </a:p>
          <a:p>
            <a:endParaRPr lang="en-US" dirty="0"/>
          </a:p>
          <a:p>
            <a:r>
              <a:rPr lang="en-US" dirty="0"/>
              <a:t>Transactions on Visualization and Computer Graphics is essentially IEEE’s equivalent of ACM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There’s a lot more variance in significance and presentation quality, but many of the most important ideas—especially for </a:t>
            </a:r>
            <a:r>
              <a:rPr lang="en-US" i="1" dirty="0"/>
              <a:t>real time </a:t>
            </a:r>
            <a:r>
              <a:rPr lang="en-US" i="0" dirty="0"/>
              <a:t>rendering– appeared first in small conferences instead of SIGGRAPH.</a:t>
            </a:r>
          </a:p>
          <a:p>
            <a:r>
              <a:rPr lang="en-US" i="0" dirty="0"/>
              <a:t>These</a:t>
            </a:r>
            <a:r>
              <a:rPr lang="en-US" dirty="0"/>
              <a:t> are often good papers to reproduce as student projects.</a:t>
            </a:r>
          </a:p>
          <a:p>
            <a:endParaRPr lang="en-US" dirty="0"/>
          </a:p>
          <a:p>
            <a:r>
              <a:rPr lang="en-US" dirty="0"/>
              <a:t>The </a:t>
            </a:r>
            <a:r>
              <a:rPr lang="en-US" dirty="0" err="1"/>
              <a:t>Eurographics</a:t>
            </a:r>
            <a:r>
              <a:rPr lang="en-US" dirty="0"/>
              <a:t> Symposium on Rendering (EGSR) favors more theoretical work in rendering. EGSR papers also usually emphasize offline rendering.</a:t>
            </a:r>
          </a:p>
          <a:p>
            <a:endParaRPr lang="en-US" dirty="0"/>
          </a:p>
          <a:p>
            <a:r>
              <a:rPr lang="en-US" dirty="0"/>
              <a:t>High Performance Graphics (HPG) and Interactive 3D Graphics and Games (I3D) are conferences that emphasize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indent="0">
              <a:buNone/>
            </a:pPr>
            <a:endParaRPr lang="en-US" dirty="0"/>
          </a:p>
          <a:p>
            <a:pPr marL="0" indent="0">
              <a:buNone/>
            </a:pPr>
            <a:r>
              <a:rPr lang="en-US" dirty="0"/>
              <a:t>This is easier to accomplish in some fields than others. In rendering, the title will usually give a hint as to the problem and main technique used to approach it, because we’re largely evaluating our own algorithm designs rather than measuring or discovering something about the natural world. </a:t>
            </a:r>
          </a:p>
          <a:p>
            <a:pPr marL="0" indent="0">
              <a:buNone/>
            </a:pPr>
            <a:endParaRPr lang="en-US" dirty="0"/>
          </a:p>
          <a:p>
            <a:pPr marL="0" indent="0">
              <a:buNone/>
            </a:pPr>
            <a:r>
              <a:rPr lang="en-US" dirty="0"/>
              <a:t>Some graphics papers have really memorable titles ”Building Rome in a Day” or “Style Machines” that indicate the problem and will help you find the paper later, but tell you little about the technique or the result.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53186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Mechanosensation</a:t>
            </a:r>
            <a:r>
              <a:rPr lang="en-US" sz="1200" b="0" i="0" kern="1200" dirty="0">
                <a:solidFill>
                  <a:schemeClr val="tx1"/>
                </a:solidFill>
                <a:effectLst/>
                <a:latin typeface="+mn-lt"/>
                <a:ea typeface="+mn-ea"/>
                <a:cs typeface="+mn-cs"/>
              </a:rPr>
              <a:t> of cyclical force by PIEZO1 is essential for innate immunity</a:t>
            </a:r>
          </a:p>
          <a:p>
            <a:pPr marL="0" indent="0">
              <a:buNone/>
            </a:pPr>
            <a:endParaRPr lang="en-US" dirty="0"/>
          </a:p>
          <a:p>
            <a:pPr marL="0" indent="0">
              <a:buNone/>
            </a:pPr>
            <a:r>
              <a:rPr lang="en-US" dirty="0"/>
              <a:t>This is easier to accomplish in some fields than others.</a:t>
            </a:r>
          </a:p>
          <a:p>
            <a:endParaRPr lang="en-US" dirty="0"/>
          </a:p>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a:t>
            </a:r>
            <a:r>
              <a:rPr lang="en-US" i="1" dirty="0"/>
              <a:t>why</a:t>
            </a:r>
            <a:r>
              <a:rPr lang="en-US" dirty="0"/>
              <a:t>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it has an awful lot to like).</a:t>
            </a:r>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in-class presentations like this! The next lecture covers how to present a paper, and then the one after that shows the same content structured as an undergraduate lecture instead of a research paper </a:t>
            </a:r>
            <a:r>
              <a:rPr lang="en-US" i="0"/>
              <a:t>or seminar.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 it is expected that any scientist or senior graduate student is able to read research papers and will do so continually (without them being assigned in a course) to stay abreast of their field. Reading them from start to finish is not a very efficient way of understanding the material, so you need to learn the skill of reading them more strategically.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Note carefully the word choices here, which you might miss if only skimming. “extends the range”…</a:t>
            </a:r>
            <a:r>
              <a:rPr lang="en-US" dirty="0" err="1"/>
              <a:t>Kajiya</a:t>
            </a:r>
            <a:r>
              <a:rPr lang="en-US" dirty="0"/>
              <a:t> is telling you that he improves the state of the art, but doesn’t think that he’s </a:t>
            </a:r>
            <a:r>
              <a:rPr lang="en-US" i="0" dirty="0"/>
              <a:t>solved for </a:t>
            </a:r>
            <a:r>
              <a:rPr lang="en-US" i="1" dirty="0"/>
              <a:t>all </a:t>
            </a:r>
            <a:r>
              <a:rPr lang="en-US" i="0" dirty="0"/>
              <a:t>optical phenomena. He generalizes “known” algorithms, not all possible rendering algorithms. “May be …efficient”; and not just limited to his one motivating application but a “wide variety” of others. </a:t>
            </a:r>
            <a:endParaRPr lang="en-US" dirty="0"/>
          </a:p>
          <a:p>
            <a:endParaRPr lang="en-US" dirty="0"/>
          </a:p>
          <a:p>
            <a:r>
              <a:rPr lang="en-US" dirty="0"/>
              <a:t>Two one aspects I’d personally change about this abstract to improve it are to call out path tracing by name and to be more explicit about how well the provided algorithms perform. E.g., What’s the asymptotic performance? (O(2</a:t>
            </a:r>
            <a:r>
              <a:rPr lang="en-US" baseline="30000" dirty="0"/>
              <a:t>k</a:t>
            </a:r>
            <a:r>
              <a:rPr lang="en-US" dirty="0"/>
              <a:t>)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path tracing has problems there! Ten years later </a:t>
            </a:r>
            <a:r>
              <a:rPr lang="en-US" dirty="0" err="1"/>
              <a:t>Veach</a:t>
            </a:r>
            <a:r>
              <a:rPr lang="en-US" dirty="0"/>
              <a:t> and </a:t>
            </a:r>
            <a:r>
              <a:rPr lang="en-US" dirty="0" err="1"/>
              <a:t>Guibas</a:t>
            </a:r>
            <a:r>
              <a:rPr lang="en-US" dirty="0"/>
              <a:t> note those problems in </a:t>
            </a:r>
            <a:r>
              <a:rPr lang="en-US" dirty="0" err="1"/>
              <a:t>Kajiya’s</a:t>
            </a:r>
            <a:r>
              <a:rPr lang="en-US" dirty="0"/>
              <a:t> work and write another masterpiece paper, on Metropolis Light Transport, that we’ll also read in this course)</a:t>
            </a:r>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already opened the entire paper with the big conclusion: thinking about rendering as a Monte Carlo Markov Chain solution for a stripped-down expression of Maxwell’s equations. </a:t>
            </a:r>
          </a:p>
          <a:p>
            <a:endParaRPr lang="en-US" dirty="0"/>
          </a:p>
          <a:p>
            <a:r>
              <a:rPr lang="en-US" dirty="0"/>
              <a:t>This section of the introduction gives a list of limitations and future work that might otherwise appear at the end of the paper. For what it is worth, I appreciate papers that put the limitations in the abstract or </a:t>
            </a:r>
            <a:r>
              <a:rPr lang="en-US"/>
              <a:t>introduction like this, </a:t>
            </a:r>
            <a:r>
              <a:rPr lang="en-US" dirty="0"/>
              <a:t>so that I don’t have to hunt </a:t>
            </a:r>
            <a:r>
              <a:rPr lang="en-US"/>
              <a:t>for them.</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188896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a:t>
            </a:r>
          </a:p>
          <a:p>
            <a:endParaRPr lang="en-US" dirty="0"/>
          </a:p>
          <a:p>
            <a:r>
              <a:rPr lang="en-US" dirty="0"/>
              <a:t>Recall that the invention of the </a:t>
            </a:r>
            <a:r>
              <a:rPr lang="en-US" dirty="0" err="1"/>
              <a:t>z-buffer</a:t>
            </a:r>
            <a:r>
              <a:rPr lang="en-US" dirty="0"/>
              <a:t>—</a:t>
            </a:r>
            <a:r>
              <a:rPr lang="en-US" i="1" dirty="0"/>
              <a:t>the</a:t>
            </a:r>
            <a:r>
              <a:rPr lang="en-US" i="0" dirty="0"/>
              <a:t> dominant real-time visibility method--</a:t>
            </a:r>
            <a:r>
              <a:rPr lang="en-US" dirty="0"/>
              <a:t>was described in one paragraph in the </a:t>
            </a:r>
            <a:r>
              <a:rPr lang="en-US" i="1" dirty="0"/>
              <a:t>second</a:t>
            </a:r>
            <a:r>
              <a:rPr lang="en-US" dirty="0"/>
              <a:t> appendix of Sutherland et al.’s “A Characterization of Ten Hidden-Surface Algorithms”. They didn’t even count it among the ten algorithms. </a:t>
            </a:r>
            <a:r>
              <a:rPr lang="en-US" i="0" dirty="0"/>
              <a:t>Ed </a:t>
            </a:r>
            <a:r>
              <a:rPr lang="en-US" i="0" dirty="0" err="1"/>
              <a:t>Catmull</a:t>
            </a:r>
            <a:r>
              <a:rPr lang="en-US" i="0" dirty="0"/>
              <a:t> also described and named in his PhD thesis, published shortly thereafter. His thesis was about curves and the one and a half pages he spends on the </a:t>
            </a:r>
            <a:r>
              <a:rPr lang="en-US" i="0" dirty="0" err="1"/>
              <a:t>z-buffer</a:t>
            </a:r>
            <a:r>
              <a:rPr lang="en-US" i="0" dirty="0"/>
              <a:t> are mostly apologizing for the fact that it uses too much space and produces aliasing. Authors don’t always know what is going to stand the test of time or be a major contribution. The </a:t>
            </a:r>
            <a:r>
              <a:rPr lang="en-US" i="0" dirty="0" err="1"/>
              <a:t>z-buffer</a:t>
            </a:r>
            <a:r>
              <a:rPr lang="en-US" i="0" dirty="0"/>
              <a:t> of course is no longer a hidden gem. </a:t>
            </a:r>
            <a:r>
              <a:rPr lang="en-US" i="0"/>
              <a:t>But, </a:t>
            </a:r>
            <a:r>
              <a:rPr lang="en-US" i="0" dirty="0"/>
              <a:t>I wonder what is.</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48</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49</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even the right paper to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You might also be able to get the level of understanding that you need after five or ten minutes. Maybe you’re not trying to deeply understand the result from a particular paper, but just get context for how another paper differs from it. You can probably get what you need without reading 80% of the text in that case.</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tiny region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write a paper, and authors have many (and sometimes conflicting) goals within the paper. The main reasons that someone “should” write a paper are on this page. It helps you when reading a paper to determine what the goal of the paper is.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appreciate that the authors also have some less idealized goals, and realize that some of the paper is structured in a way that does not help you especially because a goal other than your enlightenment was in play. You shouldn’t get too cynical about this—almost all research papers really are motivated by the goal of advancing the field and finding truth.</a:t>
            </a:r>
          </a:p>
          <a:p>
            <a:endParaRPr lang="en-US" dirty="0"/>
          </a:p>
          <a:p>
            <a:r>
              <a:rPr lang="en-US" dirty="0"/>
              <a:t>But if there’s a citation that doesn’t seem relevant, an overinflated claim, a really telegraphic paragraph, or exotic terminology and notation, don’t feel like you’ve failed or expend too much effort. That might be an artifact of the pressures the author was under instead of a deep technical insight you’re missing. These constraints are often lifted for </a:t>
            </a:r>
            <a:r>
              <a:rPr lang="en-US" i="1" dirty="0"/>
              <a:t>presentations</a:t>
            </a:r>
            <a:r>
              <a:rPr lang="en-US" i="0" dirty="0"/>
              <a:t> and blog posts, so check if the same author has discussed this material in a different </a:t>
            </a:r>
            <a:r>
              <a:rPr lang="en-US" i="0"/>
              <a:t>format elsewhere.</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200142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9/16/2019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586-019-1485-8"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445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300805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129164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332762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60053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14745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27293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17</a:t>
            </a:fld>
            <a:endParaRPr lang="en-US"/>
          </a:p>
        </p:txBody>
      </p:sp>
      <p:sp>
        <p:nvSpPr>
          <p:cNvPr id="4" name="Rectangle 3">
            <a:extLst>
              <a:ext uri="{FF2B5EF4-FFF2-40B4-BE49-F238E27FC236}">
                <a16:creationId xmlns:a16="http://schemas.microsoft.com/office/drawing/2014/main" id="{FAE1BBE6-2D96-1341-A13C-73ADA369A44E}"/>
              </a:ext>
            </a:extLst>
          </p:cNvPr>
          <p:cNvSpPr/>
          <p:nvPr/>
        </p:nvSpPr>
        <p:spPr>
          <a:xfrm>
            <a:off x="677334" y="1809030"/>
            <a:ext cx="7768782" cy="1077218"/>
          </a:xfrm>
          <a:prstGeom prst="rect">
            <a:avLst/>
          </a:prstGeom>
        </p:spPr>
        <p:txBody>
          <a:bodyPr wrap="square">
            <a:spAutoFit/>
          </a:bodyPr>
          <a:lstStyle/>
          <a:p>
            <a:r>
              <a:rPr lang="en-US" sz="3200" b="1" dirty="0" err="1">
                <a:solidFill>
                  <a:srgbClr val="222222"/>
                </a:solidFill>
                <a:latin typeface="Times New Roman" panose="02020603050405020304" pitchFamily="18" charset="0"/>
                <a:cs typeface="Times New Roman" panose="02020603050405020304" pitchFamily="18" charset="0"/>
              </a:rPr>
              <a:t>Mechanosensation</a:t>
            </a:r>
            <a:r>
              <a:rPr lang="en-US" sz="3200" b="1" dirty="0">
                <a:solidFill>
                  <a:srgbClr val="222222"/>
                </a:solidFill>
                <a:latin typeface="Times New Roman" panose="02020603050405020304" pitchFamily="18" charset="0"/>
                <a:cs typeface="Times New Roman" panose="02020603050405020304" pitchFamily="18" charset="0"/>
              </a:rPr>
              <a:t> of cyclical force by PIEZO1 is essential for innate immunity</a:t>
            </a:r>
            <a:endParaRPr lang="en-US" sz="3200" b="1" i="0" dirty="0">
              <a:solidFill>
                <a:srgbClr val="222222"/>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48537F-50F5-E04C-B67D-5CB35B22D126}"/>
              </a:ext>
            </a:extLst>
          </p:cNvPr>
          <p:cNvSpPr/>
          <p:nvPr/>
        </p:nvSpPr>
        <p:spPr>
          <a:xfrm>
            <a:off x="677334" y="4501389"/>
            <a:ext cx="5761129" cy="369332"/>
          </a:xfrm>
          <a:prstGeom prst="rect">
            <a:avLst/>
          </a:prstGeom>
        </p:spPr>
        <p:txBody>
          <a:bodyPr wrap="none">
            <a:spAutoFit/>
          </a:bodyPr>
          <a:lstStyle/>
          <a:p>
            <a:r>
              <a:rPr lang="en-US" dirty="0">
                <a:hlinkClick r:id="rId3"/>
              </a:rPr>
              <a:t>https://www.nature.com/articles/s41586-019-1485-8</a:t>
            </a:r>
            <a:endParaRPr lang="en-US" dirty="0"/>
          </a:p>
        </p:txBody>
      </p:sp>
      <p:sp>
        <p:nvSpPr>
          <p:cNvPr id="9" name="Rectangle 8">
            <a:extLst>
              <a:ext uri="{FF2B5EF4-FFF2-40B4-BE49-F238E27FC236}">
                <a16:creationId xmlns:a16="http://schemas.microsoft.com/office/drawing/2014/main" id="{5A6E2382-CBA9-C441-BB49-523BC8569DB0}"/>
              </a:ext>
            </a:extLst>
          </p:cNvPr>
          <p:cNvSpPr/>
          <p:nvPr/>
        </p:nvSpPr>
        <p:spPr>
          <a:xfrm>
            <a:off x="677334" y="3024061"/>
            <a:ext cx="8096250" cy="1477328"/>
          </a:xfrm>
          <a:prstGeom prst="rect">
            <a:avLst/>
          </a:prstGeom>
        </p:spPr>
        <p:txBody>
          <a:bodyPr wrap="square">
            <a:spAutoFit/>
          </a:bodyPr>
          <a:lstStyle/>
          <a:p>
            <a:r>
              <a:rPr lang="en-US" dirty="0">
                <a:solidFill>
                  <a:schemeClr val="tx1">
                    <a:lumMod val="50000"/>
                    <a:lumOff val="50000"/>
                  </a:schemeClr>
                </a:solidFill>
              </a:rPr>
              <a:t>Angel G. Solis, Piotr Bielecki, Holly R. </a:t>
            </a:r>
            <a:r>
              <a:rPr lang="en-US" dirty="0" err="1">
                <a:solidFill>
                  <a:schemeClr val="tx1">
                    <a:lumMod val="50000"/>
                    <a:lumOff val="50000"/>
                  </a:schemeClr>
                </a:solidFill>
              </a:rPr>
              <a:t>Steach</a:t>
            </a:r>
            <a:r>
              <a:rPr lang="en-US" dirty="0">
                <a:solidFill>
                  <a:schemeClr val="tx1">
                    <a:lumMod val="50000"/>
                    <a:lumOff val="50000"/>
                  </a:schemeClr>
                </a:solidFill>
              </a:rPr>
              <a:t>, Lokesh Sharma, Christian C. D. Harman, </a:t>
            </a:r>
            <a:r>
              <a:rPr lang="en-US" dirty="0" err="1">
                <a:solidFill>
                  <a:schemeClr val="tx1">
                    <a:lumMod val="50000"/>
                    <a:lumOff val="50000"/>
                  </a:schemeClr>
                </a:solidFill>
              </a:rPr>
              <a:t>Sanguk</a:t>
            </a:r>
            <a:r>
              <a:rPr lang="en-US" dirty="0">
                <a:solidFill>
                  <a:schemeClr val="tx1">
                    <a:lumMod val="50000"/>
                    <a:lumOff val="50000"/>
                  </a:schemeClr>
                </a:solidFill>
              </a:rPr>
              <a:t> Yun, Marcel R. de </a:t>
            </a:r>
            <a:r>
              <a:rPr lang="en-US" dirty="0" err="1">
                <a:solidFill>
                  <a:schemeClr val="tx1">
                    <a:lumMod val="50000"/>
                    <a:lumOff val="50000"/>
                  </a:schemeClr>
                </a:solidFill>
              </a:rPr>
              <a:t>Zoete</a:t>
            </a:r>
            <a:r>
              <a:rPr lang="en-US" dirty="0">
                <a:solidFill>
                  <a:schemeClr val="tx1">
                    <a:lumMod val="50000"/>
                    <a:lumOff val="50000"/>
                  </a:schemeClr>
                </a:solidFill>
              </a:rPr>
              <a:t>, James N. Warnock, S. D. Filip To, Autumn G. York, Matthias Mack, Martin A. Schwartz, Charles. S. </a:t>
            </a:r>
            <a:r>
              <a:rPr lang="en-US" dirty="0" err="1">
                <a:solidFill>
                  <a:schemeClr val="tx1">
                    <a:lumMod val="50000"/>
                    <a:lumOff val="50000"/>
                  </a:schemeClr>
                </a:solidFill>
              </a:rPr>
              <a:t>Dela</a:t>
            </a:r>
            <a:r>
              <a:rPr lang="en-US" dirty="0">
                <a:solidFill>
                  <a:schemeClr val="tx1">
                    <a:lumMod val="50000"/>
                    <a:lumOff val="50000"/>
                  </a:schemeClr>
                </a:solidFill>
              </a:rPr>
              <a:t> Cruz, Noah W. Palm, </a:t>
            </a:r>
            <a:r>
              <a:rPr lang="en-US" dirty="0" err="1">
                <a:solidFill>
                  <a:schemeClr val="tx1">
                    <a:lumMod val="50000"/>
                    <a:lumOff val="50000"/>
                  </a:schemeClr>
                </a:solidFill>
              </a:rPr>
              <a:t>Ruaidhrí</a:t>
            </a:r>
            <a:r>
              <a:rPr lang="en-US" dirty="0">
                <a:solidFill>
                  <a:schemeClr val="tx1">
                    <a:lumMod val="50000"/>
                    <a:lumOff val="50000"/>
                  </a:schemeClr>
                </a:solidFill>
              </a:rPr>
              <a:t> Jackson &amp; Richard A. Flavell </a:t>
            </a:r>
          </a:p>
          <a:p>
            <a:r>
              <a:rPr lang="en-US" dirty="0">
                <a:solidFill>
                  <a:schemeClr val="tx1">
                    <a:lumMod val="50000"/>
                    <a:lumOff val="50000"/>
                  </a:schemeClr>
                </a:solidFill>
              </a:rPr>
              <a:t>Nature volume 573, pages 69–74 (2019)</a:t>
            </a:r>
          </a:p>
        </p:txBody>
      </p:sp>
    </p:spTree>
    <p:extLst>
      <p:ext uri="{BB962C8B-B14F-4D97-AF65-F5344CB8AC3E}">
        <p14:creationId xmlns:p14="http://schemas.microsoft.com/office/powerpoint/2010/main" val="556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308112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361324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&amp; problem statement</a:t>
            </a:r>
          </a:p>
          <a:p>
            <a:r>
              <a:rPr lang="en-US" sz="2600" dirty="0"/>
              <a:t>Seminal related work citations</a:t>
            </a:r>
          </a:p>
          <a:p>
            <a:r>
              <a:rPr lang="en-US" sz="2600" dirty="0"/>
              <a:t>Description of constraints</a:t>
            </a:r>
          </a:p>
          <a:p>
            <a:r>
              <a:rPr lang="en-US" sz="2600" dirty="0"/>
              <a:t>The paper’s approach to the problem</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pass</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a:t>
            </a:r>
            <a:r>
              <a:rPr lang="en-US" i="1" dirty="0"/>
              <a:t>only</a:t>
            </a:r>
            <a:r>
              <a:rPr lang="en-US" dirty="0"/>
              <a:t> appear in other work, not even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163359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39284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103544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2084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97928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6758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347355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Essential skill for researchers</a:t>
            </a:r>
          </a:p>
          <a:p>
            <a:r>
              <a:rPr lang="en-US" sz="3200" dirty="0"/>
              <a:t>Learn more efficiently and from primary sources</a:t>
            </a:r>
          </a:p>
          <a:p>
            <a:r>
              <a:rPr lang="en-US" sz="3200" dirty="0"/>
              <a:t>Access research not available in textbooks</a:t>
            </a:r>
          </a:p>
          <a:p>
            <a:r>
              <a:rPr lang="en-US" sz="3200" dirty="0"/>
              <a:t>Training for writing your own research papers</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360388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01465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normAutofit/>
          </a:bodyPr>
          <a:lstStyle/>
          <a:p>
            <a:pPr marL="0" indent="0">
              <a:buNone/>
            </a:pPr>
            <a:r>
              <a:rPr lang="en-US" sz="2800" dirty="0"/>
              <a:t>Skip to the end of the introduction, where there is usually an explicit description of the contributions. </a:t>
            </a:r>
          </a:p>
          <a:p>
            <a:pPr marL="0" indent="0">
              <a:buNone/>
            </a:pPr>
            <a:endParaRPr lang="en-US" sz="2800" dirty="0"/>
          </a:p>
          <a:p>
            <a:pPr marL="0" indent="0">
              <a:buNone/>
            </a:pPr>
            <a:r>
              <a:rPr lang="en-US" sz="2800" dirty="0"/>
              <a:t>Skim for any term of art definitions in italics or bold—those must be important concepts.</a:t>
            </a:r>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918884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136619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311175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331890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734875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169367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23868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1587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
        <p:nvSpPr>
          <p:cNvPr id="6" name="Content Placeholder 5">
            <a:extLst>
              <a:ext uri="{FF2B5EF4-FFF2-40B4-BE49-F238E27FC236}">
                <a16:creationId xmlns:a16="http://schemas.microsoft.com/office/drawing/2014/main" id="{0E84DA97-5B96-8E46-BDC2-69254C4BA2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2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410507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307385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493037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237836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146609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254168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00077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48</a:t>
            </a:fld>
            <a:endParaRPr lang="en-US"/>
          </a:p>
        </p:txBody>
      </p:sp>
    </p:spTree>
    <p:extLst>
      <p:ext uri="{BB962C8B-B14F-4D97-AF65-F5344CB8AC3E}">
        <p14:creationId xmlns:p14="http://schemas.microsoft.com/office/powerpoint/2010/main" val="36139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49</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6367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30449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9C7DF1-5DFD-9543-8D0E-B2294F7DA886}"/>
              </a:ext>
            </a:extLst>
          </p:cNvPr>
          <p:cNvSpPr/>
          <p:nvPr/>
        </p:nvSpPr>
        <p:spPr>
          <a:xfrm>
            <a:off x="0" y="8006"/>
            <a:ext cx="7834837" cy="68429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b="1" dirty="0">
                <a:solidFill>
                  <a:schemeClr val="accent1"/>
                </a:solidFill>
              </a:rPr>
              <a:t>Context</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7</a:t>
            </a:fld>
            <a:endParaRPr lang="en-US"/>
          </a:p>
        </p:txBody>
      </p:sp>
      <p:pic>
        <p:nvPicPr>
          <p:cNvPr id="11" name="Picture 10">
            <a:extLst>
              <a:ext uri="{FF2B5EF4-FFF2-40B4-BE49-F238E27FC236}">
                <a16:creationId xmlns:a16="http://schemas.microsoft.com/office/drawing/2014/main" id="{0DBFDF8E-19F6-C74C-BBC2-85426B953964}"/>
              </a:ext>
            </a:extLst>
          </p:cNvPr>
          <p:cNvPicPr>
            <a:picLocks noChangeAspect="1"/>
          </p:cNvPicPr>
          <p:nvPr/>
        </p:nvPicPr>
        <p:blipFill>
          <a:blip r:embed="rId3"/>
          <a:stretch>
            <a:fillRect/>
          </a:stretch>
        </p:blipFill>
        <p:spPr>
          <a:xfrm>
            <a:off x="6911163" y="8006"/>
            <a:ext cx="5280837" cy="6849994"/>
          </a:xfrm>
          <a:prstGeom prst="rect">
            <a:avLst/>
          </a:prstGeom>
        </p:spPr>
      </p:pic>
      <p:sp>
        <p:nvSpPr>
          <p:cNvPr id="7" name="TextBox 6">
            <a:extLst>
              <a:ext uri="{FF2B5EF4-FFF2-40B4-BE49-F238E27FC236}">
                <a16:creationId xmlns:a16="http://schemas.microsoft.com/office/drawing/2014/main" id="{FEE8C0EC-8A1C-E845-9452-A189E0F79E89}"/>
              </a:ext>
            </a:extLst>
          </p:cNvPr>
          <p:cNvSpPr txBox="1"/>
          <p:nvPr/>
        </p:nvSpPr>
        <p:spPr>
          <a:xfrm>
            <a:off x="10299337" y="6265015"/>
            <a:ext cx="1485471" cy="369332"/>
          </a:xfrm>
          <a:prstGeom prst="rect">
            <a:avLst/>
          </a:prstGeom>
          <a:noFill/>
        </p:spPr>
        <p:txBody>
          <a:bodyPr wrap="none" rtlCol="0">
            <a:spAutoFit/>
          </a:bodyPr>
          <a:lstStyle/>
          <a:p>
            <a:r>
              <a:rPr lang="en-US" dirty="0">
                <a:solidFill>
                  <a:schemeClr val="accent1"/>
                </a:solidFill>
              </a:rPr>
              <a:t>You are here</a:t>
            </a:r>
          </a:p>
        </p:txBody>
      </p:sp>
      <p:cxnSp>
        <p:nvCxnSpPr>
          <p:cNvPr id="9" name="Straight Arrow Connector 8">
            <a:extLst>
              <a:ext uri="{FF2B5EF4-FFF2-40B4-BE49-F238E27FC236}">
                <a16:creationId xmlns:a16="http://schemas.microsoft.com/office/drawing/2014/main" id="{1E74C2B1-17BC-3340-87E1-DFE8A1DF1ABF}"/>
              </a:ext>
            </a:extLst>
          </p:cNvPr>
          <p:cNvCxnSpPr>
            <a:cxnSpLocks/>
            <a:stCxn id="7" idx="0"/>
          </p:cNvCxnSpPr>
          <p:nvPr/>
        </p:nvCxnSpPr>
        <p:spPr>
          <a:xfrm flipH="1" flipV="1">
            <a:off x="9433249" y="4926563"/>
            <a:ext cx="1608824" cy="133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solidFill>
                  <a:schemeClr val="bg1"/>
                </a:solidFill>
              </a:rPr>
              <a:t>Literature</a:t>
            </a:r>
          </a:p>
          <a:p>
            <a:pPr lvl="1"/>
            <a:r>
              <a:rPr lang="en-US" sz="3200" dirty="0">
                <a:solidFill>
                  <a:schemeClr val="bg1"/>
                </a:solidFill>
              </a:rPr>
              <a:t>Scientific literature</a:t>
            </a:r>
          </a:p>
          <a:p>
            <a:pPr lvl="2"/>
            <a:r>
              <a:rPr lang="en-US" sz="3200" dirty="0">
                <a:solidFill>
                  <a:schemeClr val="bg1"/>
                </a:solidFill>
              </a:rPr>
              <a:t>Computer science</a:t>
            </a:r>
          </a:p>
          <a:p>
            <a:pPr lvl="3"/>
            <a:r>
              <a:rPr lang="en-US" sz="3200" dirty="0">
                <a:solidFill>
                  <a:schemeClr val="bg1"/>
                </a:solidFill>
              </a:rPr>
              <a:t>Computer graphics</a:t>
            </a:r>
          </a:p>
          <a:p>
            <a:pPr lvl="4"/>
            <a:r>
              <a:rPr lang="en-US" sz="3200" dirty="0">
                <a:solidFill>
                  <a:schemeClr val="bg1"/>
                </a:solidFill>
              </a:rPr>
              <a:t>Rendering</a:t>
            </a:r>
          </a:p>
          <a:p>
            <a:pPr lvl="5"/>
            <a:r>
              <a:rPr lang="en-US" sz="3200" dirty="0">
                <a:solidFill>
                  <a:schemeClr val="bg1"/>
                </a:solidFill>
              </a:rPr>
              <a:t>Physically-based rendering</a:t>
            </a:r>
          </a:p>
        </p:txBody>
      </p:sp>
    </p:spTree>
    <p:extLst>
      <p:ext uri="{BB962C8B-B14F-4D97-AF65-F5344CB8AC3E}">
        <p14:creationId xmlns:p14="http://schemas.microsoft.com/office/powerpoint/2010/main" val="30771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1069</TotalTime>
  <Words>8279</Words>
  <Application>Microsoft Office PowerPoint</Application>
  <PresentationFormat>Widescreen</PresentationFormat>
  <Paragraphs>621</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Georgia</vt:lpstr>
      <vt:lpstr>Palatino</vt:lpstr>
      <vt:lpstr>Times New Roman</vt:lpstr>
      <vt:lpstr>Trebuchet MS</vt:lpstr>
      <vt:lpstr>Wingdings 3</vt:lpstr>
      <vt:lpstr>Facet</vt:lpstr>
      <vt:lpstr>How to Read a Realistic Rendering Paper</vt:lpstr>
      <vt:lpstr>Overview</vt:lpstr>
      <vt:lpstr>Motivation (for Reading Research Papers in this Course)</vt:lpstr>
      <vt:lpstr>Summary</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PowerPoint Presentation</vt:lpstr>
      <vt:lpstr>Re-read Front Matter</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cp:lastModifiedBy>
  <cp:revision>179</cp:revision>
  <cp:lastPrinted>2019-09-04T18:20:42Z</cp:lastPrinted>
  <dcterms:created xsi:type="dcterms:W3CDTF">2019-09-03T12:57:25Z</dcterms:created>
  <dcterms:modified xsi:type="dcterms:W3CDTF">2019-09-17T03:22:08Z</dcterms:modified>
</cp:coreProperties>
</file>